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60" r:id="rId2"/>
    <p:sldId id="261" r:id="rId3"/>
    <p:sldId id="262" r:id="rId4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11/05/2020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1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2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1505544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3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2741096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11/05/2020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11/05/2020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11/05/2020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11/05/2020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11/05/2020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11/05/2020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11/05/2020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11/05/2020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11/05/2020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11/05/2020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11/05/2020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11/05/2020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108088" y="270550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</a:t>
            </a: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OBJETIVOS</a:t>
            </a:r>
          </a:p>
          <a:p>
            <a:pPr algn="ctr">
              <a:defRPr/>
            </a:pP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FONDO FEDERAL FISM 2020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334768" y="1055098"/>
            <a:ext cx="1515291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327864" y="2885186"/>
            <a:ext cx="1515291" cy="447336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cxnSp>
        <p:nvCxnSpPr>
          <p:cNvPr id="17" name="Conector recto de flecha 16"/>
          <p:cNvCxnSpPr>
            <a:cxnSpLocks/>
            <a:stCxn id="31" idx="0"/>
          </p:cNvCxnSpPr>
          <p:nvPr/>
        </p:nvCxnSpPr>
        <p:spPr>
          <a:xfrm flipV="1">
            <a:off x="4460049" y="1668346"/>
            <a:ext cx="1847364" cy="873954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Diagrama de flujo: proceso 26">
            <a:extLst>
              <a:ext uri="{FF2B5EF4-FFF2-40B4-BE49-F238E27FC236}">
                <a16:creationId xmlns:a16="http://schemas.microsoft.com/office/drawing/2014/main" id="{3DCA5071-3ED8-45E7-A877-6739F80E34D5}"/>
              </a:ext>
            </a:extLst>
          </p:cNvPr>
          <p:cNvSpPr/>
          <p:nvPr/>
        </p:nvSpPr>
        <p:spPr>
          <a:xfrm>
            <a:off x="1593892" y="1136531"/>
            <a:ext cx="9918235" cy="514241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chemeClr val="tx1"/>
                </a:solidFill>
                <a:latin typeface="Euphemia"/>
              </a:rPr>
              <a:t>Mejorar </a:t>
            </a:r>
            <a:r>
              <a:rPr lang="es-MX" sz="1200" b="1" dirty="0" smtClean="0">
                <a:solidFill>
                  <a:schemeClr val="tx1"/>
                </a:solidFill>
                <a:latin typeface="Euphemia"/>
              </a:rPr>
              <a:t>las condiciones de vida de población en pobreza extrema, localidades con alto o muy alto nivel de rezago social y zonas de atención prioritaria del municipio mediante el financiamiento de obras, acciones sociales básicas e inversiones.</a:t>
            </a:r>
          </a:p>
        </p:txBody>
      </p:sp>
      <p:sp>
        <p:nvSpPr>
          <p:cNvPr id="29" name="Diagrama de flujo: proceso 30">
            <a:extLst>
              <a:ext uri="{FF2B5EF4-FFF2-40B4-BE49-F238E27FC236}">
                <a16:creationId xmlns:a16="http://schemas.microsoft.com/office/drawing/2014/main" id="{CCC9B7CD-5F07-47AD-98E2-43D9228957E8}"/>
              </a:ext>
            </a:extLst>
          </p:cNvPr>
          <p:cNvSpPr/>
          <p:nvPr/>
        </p:nvSpPr>
        <p:spPr>
          <a:xfrm>
            <a:off x="8482111" y="2542300"/>
            <a:ext cx="1836525" cy="1324200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Componente 2 - Urbanización de colonias pobres.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31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3541786" y="2542300"/>
            <a:ext cx="1836525" cy="1324200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Componente 1 –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S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uministro de agua potable, alcantarillado, drenaje y/o letrinas.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36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94875" y="5138009"/>
            <a:ext cx="2360769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18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2278599" y="4455593"/>
            <a:ext cx="1836525" cy="105691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1.1 – Construcción y ampliación de red hidráulica.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19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4652099" y="4404590"/>
            <a:ext cx="1836525" cy="1107915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1.2 – Construcción y ampliación de red sanitaria.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20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8482110" y="4455593"/>
            <a:ext cx="1836525" cy="105691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2.1 - Pavimentación de vialidades con concreto hidráulico.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4" name="Conector recto de flecha 3"/>
          <p:cNvCxnSpPr>
            <a:stCxn id="18" idx="0"/>
            <a:endCxn id="31" idx="2"/>
          </p:cNvCxnSpPr>
          <p:nvPr/>
        </p:nvCxnSpPr>
        <p:spPr>
          <a:xfrm flipV="1">
            <a:off x="3196862" y="3866500"/>
            <a:ext cx="1263187" cy="589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Conector recto de flecha 53"/>
          <p:cNvCxnSpPr>
            <a:stCxn id="29" idx="0"/>
          </p:cNvCxnSpPr>
          <p:nvPr/>
        </p:nvCxnSpPr>
        <p:spPr>
          <a:xfrm flipH="1" flipV="1">
            <a:off x="6340442" y="1692295"/>
            <a:ext cx="3059932" cy="850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Conector recto de flecha 56"/>
          <p:cNvCxnSpPr>
            <a:stCxn id="19" idx="0"/>
            <a:endCxn id="31" idx="2"/>
          </p:cNvCxnSpPr>
          <p:nvPr/>
        </p:nvCxnSpPr>
        <p:spPr>
          <a:xfrm flipH="1" flipV="1">
            <a:off x="4460049" y="3866500"/>
            <a:ext cx="1110313" cy="5380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Conector recto de flecha 60"/>
          <p:cNvCxnSpPr>
            <a:stCxn id="20" idx="0"/>
            <a:endCxn id="29" idx="2"/>
          </p:cNvCxnSpPr>
          <p:nvPr/>
        </p:nvCxnSpPr>
        <p:spPr>
          <a:xfrm flipV="1">
            <a:off x="9400373" y="3866500"/>
            <a:ext cx="1" cy="589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27" grpId="0" animBg="1"/>
      <p:bldP spid="29" grpId="0" animBg="1"/>
      <p:bldP spid="31" grpId="0" animBg="1"/>
      <p:bldP spid="36" grpId="0" animBg="1"/>
      <p:bldP spid="18" grpId="0" animBg="1"/>
      <p:bldP spid="19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108088" y="270550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</a:t>
            </a: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OBJETIVOS</a:t>
            </a:r>
          </a:p>
          <a:p>
            <a:pPr algn="ctr">
              <a:defRPr/>
            </a:pP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FONDO FEDERAL FISM 2020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334768" y="1055098"/>
            <a:ext cx="1515291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327864" y="2885186"/>
            <a:ext cx="1515291" cy="447336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27" name="Diagrama de flujo: proceso 26">
            <a:extLst>
              <a:ext uri="{FF2B5EF4-FFF2-40B4-BE49-F238E27FC236}">
                <a16:creationId xmlns:a16="http://schemas.microsoft.com/office/drawing/2014/main" id="{3DCA5071-3ED8-45E7-A877-6739F80E34D5}"/>
              </a:ext>
            </a:extLst>
          </p:cNvPr>
          <p:cNvSpPr/>
          <p:nvPr/>
        </p:nvSpPr>
        <p:spPr>
          <a:xfrm>
            <a:off x="1593892" y="1136531"/>
            <a:ext cx="9918235" cy="514241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chemeClr val="tx1"/>
                </a:solidFill>
                <a:latin typeface="Euphemia"/>
              </a:rPr>
              <a:t>Mejorar </a:t>
            </a:r>
            <a:r>
              <a:rPr lang="es-MX" sz="1200" b="1" dirty="0" smtClean="0">
                <a:solidFill>
                  <a:schemeClr val="tx1"/>
                </a:solidFill>
                <a:latin typeface="Euphemia"/>
              </a:rPr>
              <a:t>las condiciones de vida de población en pobreza extrema, localidades con alto o muy alto nivel de rezago social y zonas de atención prioritaria del municipio mediante el financiamiento de obras, acciones sociales básicas e inversiones.</a:t>
            </a:r>
          </a:p>
        </p:txBody>
      </p:sp>
      <p:sp>
        <p:nvSpPr>
          <p:cNvPr id="33" name="Diagrama de flujo: proceso 32">
            <a:extLst>
              <a:ext uri="{FF2B5EF4-FFF2-40B4-BE49-F238E27FC236}">
                <a16:creationId xmlns:a16="http://schemas.microsoft.com/office/drawing/2014/main" id="{69D29118-A097-4A9A-A3E0-24EBF7684DA6}"/>
              </a:ext>
            </a:extLst>
          </p:cNvPr>
          <p:cNvSpPr/>
          <p:nvPr/>
        </p:nvSpPr>
        <p:spPr>
          <a:xfrm>
            <a:off x="2135787" y="2351208"/>
            <a:ext cx="1836525" cy="1337667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Componente 3 -Electrificación en zonas rurales y colonias pobres.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36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94875" y="5138009"/>
            <a:ext cx="2360769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22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2135787" y="4455593"/>
            <a:ext cx="1836525" cy="105691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3.1 – Ampliación de red eléctrica.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5" name="Conector recto de flecha 4"/>
          <p:cNvCxnSpPr>
            <a:stCxn id="33" idx="0"/>
          </p:cNvCxnSpPr>
          <p:nvPr/>
        </p:nvCxnSpPr>
        <p:spPr>
          <a:xfrm flipV="1">
            <a:off x="3054050" y="1661997"/>
            <a:ext cx="3203059" cy="6892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>
            <a:stCxn id="20" idx="0"/>
          </p:cNvCxnSpPr>
          <p:nvPr/>
        </p:nvCxnSpPr>
        <p:spPr>
          <a:xfrm flipH="1" flipV="1">
            <a:off x="6323493" y="1662857"/>
            <a:ext cx="2095634" cy="7223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>
            <a:stCxn id="22" idx="0"/>
            <a:endCxn id="33" idx="2"/>
          </p:cNvCxnSpPr>
          <p:nvPr/>
        </p:nvCxnSpPr>
        <p:spPr>
          <a:xfrm flipV="1">
            <a:off x="3054050" y="3688875"/>
            <a:ext cx="0" cy="7667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Conector recto de flecha 39"/>
          <p:cNvCxnSpPr>
            <a:endCxn id="20" idx="2"/>
          </p:cNvCxnSpPr>
          <p:nvPr/>
        </p:nvCxnSpPr>
        <p:spPr>
          <a:xfrm flipV="1">
            <a:off x="6257109" y="3722876"/>
            <a:ext cx="2162018" cy="7223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Conector recto de flecha 41"/>
          <p:cNvCxnSpPr>
            <a:endCxn id="20" idx="2"/>
          </p:cNvCxnSpPr>
          <p:nvPr/>
        </p:nvCxnSpPr>
        <p:spPr>
          <a:xfrm flipH="1" flipV="1">
            <a:off x="8419127" y="3722876"/>
            <a:ext cx="2379193" cy="7335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Diagrama de flujo: proceso 30">
            <a:extLst>
              <a:ext uri="{FF2B5EF4-FFF2-40B4-BE49-F238E27FC236}">
                <a16:creationId xmlns:a16="http://schemas.microsoft.com/office/drawing/2014/main" id="{588CFDF3-33DC-4294-8D70-4331FC0B22B7}"/>
              </a:ext>
            </a:extLst>
          </p:cNvPr>
          <p:cNvSpPr/>
          <p:nvPr/>
        </p:nvSpPr>
        <p:spPr>
          <a:xfrm>
            <a:off x="7500864" y="2385209"/>
            <a:ext cx="1836525" cy="1337667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Componente 4 -Mejoramiento de vivienda e infraestructura social.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21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5218515" y="4455593"/>
            <a:ext cx="1954409" cy="105691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4.1 – Construcción de cuartos dormitorios y cuartos para baños con instalaciones hidrosanitarias.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26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9718683" y="4455593"/>
            <a:ext cx="1836525" cy="105691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4.2 – Construcción de plazas públicas.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3037400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27" grpId="0" animBg="1"/>
      <p:bldP spid="33" grpId="0" animBg="1"/>
      <p:bldP spid="36" grpId="0" animBg="1"/>
      <p:bldP spid="22" grpId="0" animBg="1"/>
      <p:bldP spid="20" grpId="0" animBg="1"/>
      <p:bldP spid="21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108088" y="270550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</a:t>
            </a: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OBJETIVOS</a:t>
            </a:r>
          </a:p>
          <a:p>
            <a:pPr algn="ctr">
              <a:defRPr/>
            </a:pP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FONDO FEDERAL FISM 2020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334768" y="1055098"/>
            <a:ext cx="1515291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327864" y="2885186"/>
            <a:ext cx="1515291" cy="447336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27" name="Diagrama de flujo: proceso 26">
            <a:extLst>
              <a:ext uri="{FF2B5EF4-FFF2-40B4-BE49-F238E27FC236}">
                <a16:creationId xmlns:a16="http://schemas.microsoft.com/office/drawing/2014/main" id="{3DCA5071-3ED8-45E7-A877-6739F80E34D5}"/>
              </a:ext>
            </a:extLst>
          </p:cNvPr>
          <p:cNvSpPr/>
          <p:nvPr/>
        </p:nvSpPr>
        <p:spPr>
          <a:xfrm>
            <a:off x="1593892" y="1136531"/>
            <a:ext cx="9918235" cy="514241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chemeClr val="tx1"/>
                </a:solidFill>
                <a:latin typeface="Euphemia"/>
              </a:rPr>
              <a:t>Mejorar las condiciones de vida de población en pobreza extrema, localidades con alto o muy alto nivel de rezago </a:t>
            </a:r>
            <a:r>
              <a:rPr lang="es-MX" sz="1200" b="1" dirty="0" smtClean="0">
                <a:solidFill>
                  <a:schemeClr val="tx1"/>
                </a:solidFill>
                <a:latin typeface="Euphemia"/>
              </a:rPr>
              <a:t>social y zonas de atención prioritaria del municipio mediante el financiamiento de obras, acciones sociales básicas e inversiones</a:t>
            </a:r>
            <a:r>
              <a:rPr lang="es-MX" sz="1200" b="1" dirty="0" smtClean="0">
                <a:solidFill>
                  <a:schemeClr val="tx1"/>
                </a:solidFill>
                <a:latin typeface="Euphemia"/>
              </a:rPr>
              <a:t>.</a:t>
            </a:r>
            <a:endParaRPr lang="es-MX" sz="1200" b="1" dirty="0" smtClean="0">
              <a:solidFill>
                <a:schemeClr val="tx1"/>
              </a:solidFill>
              <a:latin typeface="Euphemia"/>
            </a:endParaRPr>
          </a:p>
        </p:txBody>
      </p:sp>
      <p:sp>
        <p:nvSpPr>
          <p:cNvPr id="36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94875" y="5138009"/>
            <a:ext cx="2360769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13" name="Diagrama de flujo: proceso 30">
            <a:extLst>
              <a:ext uri="{FF2B5EF4-FFF2-40B4-BE49-F238E27FC236}">
                <a16:creationId xmlns:a16="http://schemas.microsoft.com/office/drawing/2014/main" id="{5FE1BD92-052E-42AB-B0A7-82C98DC85D84}"/>
              </a:ext>
            </a:extLst>
          </p:cNvPr>
          <p:cNvSpPr/>
          <p:nvPr/>
        </p:nvSpPr>
        <p:spPr>
          <a:xfrm>
            <a:off x="5634746" y="2117356"/>
            <a:ext cx="1836525" cy="1337669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Componente 5 - Inversión en mejora de la gestión municipal y gastos indirectos.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14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1540461" y="4455593"/>
            <a:ext cx="1619171" cy="105691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5.1 – Acondicionamiento de espacios físicos. 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20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3339369" y="4455593"/>
            <a:ext cx="1567627" cy="105691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5.2 – Adquisición de software y hardware.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21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5138277" y="4455593"/>
            <a:ext cx="1567627" cy="105691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5.3 – Cursos de capacitación y actualización de personal.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22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6937185" y="4455593"/>
            <a:ext cx="1567627" cy="105691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5.4 – Adquisición de equipo topográfico GPS.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23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8684549" y="4455593"/>
            <a:ext cx="1567627" cy="105691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5.5 – Adquisición de equipo básico de medición.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24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10431913" y="4455592"/>
            <a:ext cx="1567627" cy="1422693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5.6 – Diagnóstico y evaluación de proyectos, verificación y seguimiento de obras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6" name="Conector recto de flecha 5"/>
          <p:cNvCxnSpPr>
            <a:stCxn id="14" idx="0"/>
            <a:endCxn id="13" idx="2"/>
          </p:cNvCxnSpPr>
          <p:nvPr/>
        </p:nvCxnSpPr>
        <p:spPr>
          <a:xfrm flipV="1">
            <a:off x="2350047" y="3455025"/>
            <a:ext cx="4202962" cy="10005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>
            <a:stCxn id="20" idx="0"/>
          </p:cNvCxnSpPr>
          <p:nvPr/>
        </p:nvCxnSpPr>
        <p:spPr>
          <a:xfrm flipV="1">
            <a:off x="4123183" y="3455025"/>
            <a:ext cx="2447434" cy="10005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>
            <a:stCxn id="21" idx="0"/>
            <a:endCxn id="13" idx="2"/>
          </p:cNvCxnSpPr>
          <p:nvPr/>
        </p:nvCxnSpPr>
        <p:spPr>
          <a:xfrm flipV="1">
            <a:off x="5922091" y="3455025"/>
            <a:ext cx="630918" cy="10005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>
            <a:stCxn id="22" idx="0"/>
          </p:cNvCxnSpPr>
          <p:nvPr/>
        </p:nvCxnSpPr>
        <p:spPr>
          <a:xfrm flipH="1" flipV="1">
            <a:off x="6553009" y="3455025"/>
            <a:ext cx="1167990" cy="10005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>
            <a:stCxn id="23" idx="0"/>
            <a:endCxn id="13" idx="2"/>
          </p:cNvCxnSpPr>
          <p:nvPr/>
        </p:nvCxnSpPr>
        <p:spPr>
          <a:xfrm flipH="1" flipV="1">
            <a:off x="6553009" y="3455025"/>
            <a:ext cx="2915354" cy="10005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Conector recto de flecha 32"/>
          <p:cNvCxnSpPr>
            <a:stCxn id="24" idx="0"/>
            <a:endCxn id="13" idx="2"/>
          </p:cNvCxnSpPr>
          <p:nvPr/>
        </p:nvCxnSpPr>
        <p:spPr>
          <a:xfrm flipH="1" flipV="1">
            <a:off x="6553009" y="3455025"/>
            <a:ext cx="4662718" cy="10005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1831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27" grpId="0" animBg="1"/>
      <p:bldP spid="36" grpId="0" animBg="1"/>
      <p:bldP spid="13" grpId="0" animBg="1"/>
      <p:bldP spid="14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3286</TotalTime>
  <Words>347</Words>
  <Application>Microsoft Office PowerPoint</Application>
  <PresentationFormat>Panorámica</PresentationFormat>
  <Paragraphs>38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Euphemia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Martín Campa</cp:lastModifiedBy>
  <cp:revision>83</cp:revision>
  <cp:lastPrinted>2020-02-22T21:30:06Z</cp:lastPrinted>
  <dcterms:created xsi:type="dcterms:W3CDTF">2020-01-30T03:52:29Z</dcterms:created>
  <dcterms:modified xsi:type="dcterms:W3CDTF">2020-05-11T07:41:13Z</dcterms:modified>
</cp:coreProperties>
</file>